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77" r:id="rId2"/>
    <p:sldId id="267" r:id="rId3"/>
    <p:sldId id="280" r:id="rId4"/>
    <p:sldId id="356" r:id="rId5"/>
    <p:sldId id="306" r:id="rId6"/>
    <p:sldId id="307" r:id="rId7"/>
    <p:sldId id="308" r:id="rId8"/>
    <p:sldId id="309" r:id="rId9"/>
    <p:sldId id="310" r:id="rId10"/>
    <p:sldId id="325" r:id="rId11"/>
    <p:sldId id="327" r:id="rId12"/>
    <p:sldId id="328" r:id="rId13"/>
    <p:sldId id="312" r:id="rId14"/>
    <p:sldId id="333" r:id="rId15"/>
    <p:sldId id="345" r:id="rId16"/>
    <p:sldId id="346" r:id="rId17"/>
    <p:sldId id="347" r:id="rId18"/>
    <p:sldId id="348" r:id="rId19"/>
    <p:sldId id="343" r:id="rId20"/>
    <p:sldId id="311" r:id="rId21"/>
    <p:sldId id="329" r:id="rId22"/>
    <p:sldId id="330" r:id="rId23"/>
    <p:sldId id="331" r:id="rId24"/>
    <p:sldId id="332" r:id="rId25"/>
    <p:sldId id="349" r:id="rId26"/>
    <p:sldId id="342" r:id="rId27"/>
    <p:sldId id="344" r:id="rId28"/>
    <p:sldId id="350" r:id="rId29"/>
    <p:sldId id="351" r:id="rId30"/>
    <p:sldId id="352" r:id="rId31"/>
    <p:sldId id="353" r:id="rId32"/>
    <p:sldId id="354" r:id="rId33"/>
    <p:sldId id="355" r:id="rId34"/>
    <p:sldId id="334" r:id="rId35"/>
    <p:sldId id="335" r:id="rId36"/>
    <p:sldId id="336" r:id="rId37"/>
    <p:sldId id="337" r:id="rId38"/>
    <p:sldId id="339" r:id="rId39"/>
    <p:sldId id="340" r:id="rId40"/>
    <p:sldId id="341" r:id="rId41"/>
    <p:sldId id="30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 Zivic" initials="SZ" lastIdx="2" clrIdx="0">
    <p:extLst>
      <p:ext uri="{19B8F6BF-5375-455C-9EA6-DF929625EA0E}">
        <p15:presenceInfo xmlns:p15="http://schemas.microsoft.com/office/powerpoint/2012/main" userId="Stefan Zivi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184" autoAdjust="0"/>
  </p:normalViewPr>
  <p:slideViewPr>
    <p:cSldViewPr snapToGrid="0">
      <p:cViewPr varScale="1">
        <p:scale>
          <a:sx n="57" d="100"/>
          <a:sy n="57" d="100"/>
        </p:scale>
        <p:origin x="1260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107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119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355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46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101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722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992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191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56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207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708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39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527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385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272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403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49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Primer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en-US" dirty="0" err="1"/>
              <a:t>nijedna</a:t>
            </a:r>
            <a:r>
              <a:rPr lang="en-US" dirty="0"/>
              <a:t> od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nema</a:t>
            </a:r>
            <a:r>
              <a:rPr lang="en-US" dirty="0"/>
              <a:t> </a:t>
            </a:r>
            <a:r>
              <a:rPr lang="en-US" dirty="0" err="1"/>
              <a:t>veliki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redova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8033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Primer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en-US" dirty="0" err="1"/>
              <a:t>nijedna</a:t>
            </a:r>
            <a:r>
              <a:rPr lang="en-US" dirty="0"/>
              <a:t> od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nema</a:t>
            </a:r>
            <a:r>
              <a:rPr lang="en-US" dirty="0"/>
              <a:t> </a:t>
            </a:r>
            <a:r>
              <a:rPr lang="en-US" dirty="0" err="1"/>
              <a:t>veliki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redova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214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977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800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752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9129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975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07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700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4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449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6205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202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7817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925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157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839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764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10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090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10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1877060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/>
              <a:t>Obrada</a:t>
            </a:r>
            <a:r>
              <a:rPr lang="en-US" sz="4400" dirty="0"/>
              <a:t> </a:t>
            </a:r>
            <a:r>
              <a:rPr lang="en-US" sz="4400" dirty="0" err="1"/>
              <a:t>upita</a:t>
            </a:r>
            <a:r>
              <a:rPr lang="en-US" sz="4400" dirty="0"/>
              <a:t> </a:t>
            </a:r>
            <a:r>
              <a:rPr lang="en-US" sz="4400" dirty="0" err="1"/>
              <a:t>kod</a:t>
            </a:r>
            <a:r>
              <a:rPr lang="en-US" sz="4400" dirty="0"/>
              <a:t> </a:t>
            </a:r>
            <a:r>
              <a:rPr lang="en-US" sz="4400" dirty="0" err="1"/>
              <a:t>postgresql</a:t>
            </a:r>
            <a:r>
              <a:rPr lang="en-US" sz="4400" dirty="0"/>
              <a:t>-a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4814337"/>
            <a:ext cx="10058400" cy="365760"/>
          </a:xfrm>
        </p:spPr>
        <p:txBody>
          <a:bodyPr/>
          <a:lstStyle/>
          <a:p>
            <a:pPr algn="ctr"/>
            <a:r>
              <a:rPr lang="en-US" dirty="0" err="1"/>
              <a:t>Seminarski</a:t>
            </a:r>
            <a:r>
              <a:rPr lang="en-US" dirty="0"/>
              <a:t> rad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image24.png" descr="elektronski fakultet logo 2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413" y="163512"/>
            <a:ext cx="711200" cy="71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65.png" descr="&amp;Bcy;&amp;rcy;&amp;ocy;&amp;jsercy; &amp;scy;&amp;lcy;&amp;ocy;&amp;bcy;&amp;ocy;&amp;dcy;&amp;ncy;&amp;icy;&amp;khcy; &amp;mcy;&amp;iecy;&amp;scy;&amp;tcy;&amp;acy; &amp;zcy;&amp;acy; &amp;scy;&amp;iecy;&amp;pcy;&amp;tcy;&amp;iecy;&amp;mcy;&amp;bcy;&amp;acy;&amp;rcy;&amp;scy;&amp;kcy;&amp;icy; &amp;ucy;&amp;pcy;&amp;icy;&amp;scy;&amp;ncy;&amp;icy; &amp;rcy;&amp;ocy;&amp;kcy; 20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8600"/>
            <a:ext cx="715963" cy="71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02505" y="59323"/>
            <a:ext cx="398698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Univerzitet u Nišu, </a:t>
            </a:r>
            <a:r>
              <a:rPr kumimoji="0" lang="sr-Latn-RS" altLang="en-US" sz="1600" b="1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Elektronski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fakultet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Katedra za računarstvo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6800" y="6204635"/>
            <a:ext cx="988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sr-Latn-R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Stefan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Živić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698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Planiranje izvršenja upita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181100"/>
            <a:ext cx="9601200" cy="47371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Jedan upit se može izršiti na mnogo načina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Zadatak planera – kreiranje optimalnog plana izvršenja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Ako je moguće ispitaće se svaki put izvršenja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Ako nije, koristi se </a:t>
            </a:r>
            <a:r>
              <a:rPr lang="sr-Latn-RS" sz="2800" i="1" dirty="0"/>
              <a:t>Genetic Query Optimizer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Mogu se kreirati specifični (custom) ili generički (opšti) planovi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Planovi se mogu keširati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Izlaz – </a:t>
            </a:r>
            <a:r>
              <a:rPr lang="sr-Latn-RS" sz="2800" i="1" dirty="0"/>
              <a:t>stablo plana / plan tree</a:t>
            </a:r>
          </a:p>
        </p:txBody>
      </p:sp>
    </p:spTree>
    <p:extLst>
      <p:ext uri="{BB962C8B-B14F-4D97-AF65-F5344CB8AC3E}">
        <p14:creationId xmlns:p14="http://schemas.microsoft.com/office/powerpoint/2010/main" val="111523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izvršenjE upita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181100"/>
            <a:ext cx="9601200" cy="47371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Stablo plana se rekurzivno obrađuje i sakupljaju se redovi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i="1" dirty="0"/>
              <a:t>Demand-pull pipeline mechanism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Primer: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800" dirty="0"/>
              <a:t>Koren je MergeJoin čvor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800" dirty="0"/>
              <a:t>Uzima se po jedan red iz oba podstabla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800" dirty="0"/>
              <a:t>Levo podstablo : Sort čvor  - još uvek nema dobijanja redova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800" dirty="0"/>
              <a:t>Sledeći čvor u dubinu – SeqScan koji čita podatke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141004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izvršenjE upita – 2.deo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181100"/>
            <a:ext cx="9601200" cy="47371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Primer nastavak: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800" dirty="0"/>
              <a:t>Jedan red se vraća u pozivajući Sort čvor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800" dirty="0"/>
              <a:t>Sort poziva SeqScan čvor sve dok ne dobije sve redove( dok se ne vrati null)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800" dirty="0"/>
              <a:t>Sort vrši sortitanje i vraća prvi red svom roditeljskom čvoru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800" dirty="0"/>
              <a:t>Ostali redovi se čuvaju u sortiranom redosledu do sledećeg pozivanja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800" dirty="0"/>
              <a:t>Prelazi se na desno podstablo  i redovi se spajaju (ako je to moguće)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126135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876300"/>
          </a:xfrm>
        </p:spPr>
        <p:txBody>
          <a:bodyPr/>
          <a:lstStyle/>
          <a:p>
            <a:r>
              <a:rPr lang="sr-Latn-RS" dirty="0"/>
              <a:t>Keširanje podataka pri obradi upita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257300"/>
            <a:ext cx="9601200" cy="4889500"/>
          </a:xfrm>
        </p:spPr>
        <p:txBody>
          <a:bodyPr>
            <a:normAutofit/>
          </a:bodyPr>
          <a:lstStyle/>
          <a:p>
            <a:r>
              <a:rPr lang="sr-Latn-RS" sz="2800" dirty="0"/>
              <a:t>Veći deo dodeljene memorije ostavlja se na upravljanje operativnom sistemu</a:t>
            </a:r>
          </a:p>
          <a:p>
            <a:r>
              <a:rPr lang="sr-Latn-RS" sz="2800" dirty="0"/>
              <a:t>Postgres upravlja delom koji se naziva „</a:t>
            </a:r>
            <a:r>
              <a:rPr lang="sr-Latn-RS" sz="2800" i="1" dirty="0"/>
              <a:t>Shared buffer cache“</a:t>
            </a:r>
            <a:endParaRPr lang="sr-Latn-RS" sz="2800" dirty="0"/>
          </a:p>
          <a:p>
            <a:r>
              <a:rPr lang="sr-Latn-RS" sz="2800" dirty="0"/>
              <a:t>Podaci su organizovani u stranicam veličine 8KB</a:t>
            </a:r>
          </a:p>
          <a:p>
            <a:r>
              <a:rPr lang="sr-Latn-RS" sz="2800" dirty="0"/>
              <a:t>Jedna stranica sadrži više redova i meta podatke</a:t>
            </a:r>
          </a:p>
          <a:p>
            <a:r>
              <a:rPr lang="sr-Latn-RS" sz="2800" dirty="0"/>
              <a:t>PostgreSQL kešira</a:t>
            </a:r>
          </a:p>
          <a:p>
            <a:pPr lvl="1"/>
            <a:r>
              <a:rPr lang="sr-Latn-RS" sz="2600" dirty="0"/>
              <a:t>Podatke iz tabele</a:t>
            </a:r>
          </a:p>
          <a:p>
            <a:pPr lvl="1"/>
            <a:r>
              <a:rPr lang="sr-Latn-RS" sz="2600" dirty="0"/>
              <a:t>Indekse</a:t>
            </a:r>
          </a:p>
          <a:p>
            <a:pPr lvl="1"/>
            <a:r>
              <a:rPr lang="sr-Latn-RS" sz="2600" dirty="0"/>
              <a:t>Planove izvršenja</a:t>
            </a:r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114093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0" y="165099"/>
            <a:ext cx="9601200" cy="901701"/>
          </a:xfrm>
        </p:spPr>
        <p:txBody>
          <a:bodyPr>
            <a:normAutofit fontScale="90000"/>
          </a:bodyPr>
          <a:lstStyle/>
          <a:p>
            <a:pPr algn="ctr"/>
            <a:r>
              <a:rPr lang="sr-Latn-RS" dirty="0"/>
              <a:t>Keširanje podataka pri obradi upita – organizacija memorije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295400"/>
            <a:ext cx="5651500" cy="4851400"/>
          </a:xfrm>
        </p:spPr>
        <p:txBody>
          <a:bodyPr>
            <a:normAutofit/>
          </a:bodyPr>
          <a:lstStyle/>
          <a:p>
            <a:r>
              <a:rPr lang="sr-Latn-RS" sz="2800" dirty="0"/>
              <a:t>Dve vrste keša zbog različite strategije dodavanja i brisanja</a:t>
            </a:r>
          </a:p>
          <a:p>
            <a:r>
              <a:rPr lang="sr-Latn-RS" sz="2800" dirty="0"/>
              <a:t>OS keš – </a:t>
            </a:r>
            <a:r>
              <a:rPr lang="sr-Latn-RS" sz="2800" i="1" dirty="0"/>
              <a:t>LRU</a:t>
            </a:r>
          </a:p>
          <a:p>
            <a:r>
              <a:rPr lang="sr-Latn-RS" sz="2800" dirty="0"/>
              <a:t>PG shared buffers – </a:t>
            </a:r>
            <a:r>
              <a:rPr lang="sr-Latn-RS" sz="2800" i="1" dirty="0"/>
              <a:t>Clock sweep</a:t>
            </a:r>
          </a:p>
          <a:p>
            <a:r>
              <a:rPr lang="sr-Latn-RS" sz="2800" dirty="0"/>
              <a:t>Različite strategije – Bolje perfromanse</a:t>
            </a:r>
            <a:endParaRPr lang="sr-Latn-RS" sz="2600" dirty="0"/>
          </a:p>
          <a:p>
            <a:pPr marL="45720" indent="0">
              <a:buNone/>
            </a:pPr>
            <a:endParaRPr lang="sr-Latn-R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EB6A5-72E3-4BA3-A79D-918439EB77A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295400"/>
            <a:ext cx="4996921" cy="4362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392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876300"/>
          </a:xfrm>
        </p:spPr>
        <p:txBody>
          <a:bodyPr>
            <a:normAutofit fontScale="90000"/>
          </a:bodyPr>
          <a:lstStyle/>
          <a:p>
            <a:r>
              <a:rPr lang="sr-Latn-RS" dirty="0"/>
              <a:t>Obrada parametrizovanih upita i pripremljenih naredbi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257300"/>
            <a:ext cx="9601200" cy="4889500"/>
          </a:xfrm>
        </p:spPr>
        <p:txBody>
          <a:bodyPr>
            <a:normAutofit/>
          </a:bodyPr>
          <a:lstStyle/>
          <a:p>
            <a:r>
              <a:rPr lang="sr-Latn-RS" sz="2800" dirty="0"/>
              <a:t>Pripremljene naredbe – upiti kod koji se umesto konkretnih vrednosti parametara imaju „placeholdere“ koji se menjaju vrednostima u fazi izvršenja upita </a:t>
            </a:r>
          </a:p>
          <a:p>
            <a:r>
              <a:rPr lang="sr-Latn-RS" sz="2800" dirty="0"/>
              <a:t>Kreiraju se sa PREPARE, izvršavaju sa EXECUTE</a:t>
            </a:r>
          </a:p>
          <a:p>
            <a:r>
              <a:rPr lang="sr-Latn-RS" sz="2800" dirty="0"/>
              <a:t>Posao obrade upita dele u 2 faze</a:t>
            </a:r>
          </a:p>
          <a:p>
            <a:r>
              <a:rPr lang="sr-Latn-RS" sz="2800" dirty="0"/>
              <a:t>Korišćenje pripremljenih naredbi dovodi do toga da se preskoče prve 3 faze u obradi upita</a:t>
            </a:r>
          </a:p>
          <a:p>
            <a:r>
              <a:rPr lang="sr-Latn-RS" sz="2800" dirty="0"/>
              <a:t>Potencijalno i planiranje</a:t>
            </a:r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356163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876300"/>
          </a:xfrm>
        </p:spPr>
        <p:txBody>
          <a:bodyPr>
            <a:normAutofit fontScale="90000"/>
          </a:bodyPr>
          <a:lstStyle/>
          <a:p>
            <a:r>
              <a:rPr lang="sr-Latn-RS" dirty="0"/>
              <a:t>Obrada parametrizovanih upita i pripremljenih naredbi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257300"/>
            <a:ext cx="9601200" cy="4889500"/>
          </a:xfrm>
        </p:spPr>
        <p:txBody>
          <a:bodyPr>
            <a:normAutofit/>
          </a:bodyPr>
          <a:lstStyle/>
          <a:p>
            <a:r>
              <a:rPr lang="sr-Latn-RS" sz="2800" dirty="0"/>
              <a:t>Izvršavaju se na jedan od dva načina :</a:t>
            </a:r>
          </a:p>
          <a:p>
            <a:pPr lvl="1"/>
            <a:r>
              <a:rPr lang="sr-Latn-RS" sz="2600" dirty="0"/>
              <a:t>Pomoću specifičnog plana</a:t>
            </a:r>
          </a:p>
          <a:p>
            <a:pPr lvl="1"/>
            <a:r>
              <a:rPr lang="sr-Latn-RS" sz="2600" dirty="0"/>
              <a:t>Pomoću generičkog plana</a:t>
            </a:r>
          </a:p>
          <a:p>
            <a:r>
              <a:rPr lang="sr-Latn-RS" sz="2800" dirty="0"/>
              <a:t>Specifičan plan – optimalniji</a:t>
            </a:r>
          </a:p>
          <a:p>
            <a:r>
              <a:rPr lang="sr-Latn-RS" sz="2800" dirty="0"/>
              <a:t>Generički plan – preskače se faza planiranja</a:t>
            </a:r>
          </a:p>
          <a:p>
            <a:r>
              <a:rPr lang="sr-Latn-RS" sz="2800" dirty="0"/>
              <a:t>PostgreSQL koristi strategiju koja predstavlja kompromis ova dva rešenja</a:t>
            </a:r>
          </a:p>
          <a:p>
            <a:r>
              <a:rPr lang="sr-Latn-RS" sz="2800" dirty="0"/>
              <a:t>Promenljivom </a:t>
            </a:r>
            <a:r>
              <a:rPr lang="sr-Latn-RS" sz="2800" i="1" dirty="0"/>
              <a:t>plan_cache_mode </a:t>
            </a:r>
            <a:r>
              <a:rPr lang="sr-Latn-RS" sz="2800" dirty="0"/>
              <a:t>može se forisrati korišćenje jedne od dve strategije</a:t>
            </a:r>
          </a:p>
        </p:txBody>
      </p:sp>
    </p:spTree>
    <p:extLst>
      <p:ext uri="{BB962C8B-B14F-4D97-AF65-F5344CB8AC3E}">
        <p14:creationId xmlns:p14="http://schemas.microsoft.com/office/powerpoint/2010/main" val="77859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D978D8-2BDE-491B-9AD3-DF4ADA77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108055"/>
            <a:ext cx="9601200" cy="647701"/>
          </a:xfrm>
        </p:spPr>
        <p:txBody>
          <a:bodyPr>
            <a:noAutofit/>
          </a:bodyPr>
          <a:lstStyle/>
          <a:p>
            <a:pPr algn="ctr"/>
            <a:r>
              <a:rPr lang="sr-Latn-RS" sz="2400" dirty="0"/>
              <a:t>PRIMER parametrizovani upit – prvih 5 izvršenja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7494E-80F7-4174-AA77-E46220FDDE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5756"/>
            <a:ext cx="12192000" cy="535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2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D978D8-2BDE-491B-9AD3-DF4ADA77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108055"/>
            <a:ext cx="9601200" cy="647701"/>
          </a:xfrm>
        </p:spPr>
        <p:txBody>
          <a:bodyPr>
            <a:noAutofit/>
          </a:bodyPr>
          <a:lstStyle/>
          <a:p>
            <a:pPr algn="ctr"/>
            <a:r>
              <a:rPr lang="sr-Latn-RS" sz="2400" dirty="0"/>
              <a:t>PRIMER parametrizovani upit – prvih 6. izvršenje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3F2E0-D6C7-4625-A757-4FCB632E95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5756"/>
            <a:ext cx="12192000" cy="549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D978D8-2BDE-491B-9AD3-DF4ADA77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0"/>
            <a:ext cx="9601200" cy="647701"/>
          </a:xfrm>
        </p:spPr>
        <p:txBody>
          <a:bodyPr>
            <a:normAutofit/>
          </a:bodyPr>
          <a:lstStyle/>
          <a:p>
            <a:pPr algn="ctr"/>
            <a:r>
              <a:rPr lang="sr-Latn-RS" dirty="0"/>
              <a:t>PRIMERI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18FC49-22BA-43F9-869A-C3B0994D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016" y="889000"/>
            <a:ext cx="11104033" cy="3767667"/>
          </a:xfrm>
        </p:spPr>
        <p:txBody>
          <a:bodyPr>
            <a:normAutofit/>
          </a:bodyPr>
          <a:lstStyle/>
          <a:p>
            <a:endParaRPr lang="sr-Latn-RS" i="1" dirty="0"/>
          </a:p>
          <a:p>
            <a:r>
              <a:rPr lang="sr-Latn-RS" dirty="0"/>
              <a:t>1. Primer – Obrada  upita kroz faze</a:t>
            </a:r>
          </a:p>
          <a:p>
            <a:r>
              <a:rPr lang="en-US" i="1" dirty="0"/>
              <a:t>SELECT</a:t>
            </a:r>
            <a:r>
              <a:rPr lang="sr-Latn-RS" i="1" dirty="0"/>
              <a:t> id, loads.“loadTypeId“</a:t>
            </a:r>
            <a:endParaRPr lang="en-US" dirty="0"/>
          </a:p>
          <a:p>
            <a:pPr marL="45720" indent="0">
              <a:buNone/>
            </a:pPr>
            <a:r>
              <a:rPr lang="sr-Latn-RS" i="1" dirty="0"/>
              <a:t>	</a:t>
            </a:r>
            <a:r>
              <a:rPr lang="en-US" i="1" dirty="0"/>
              <a:t>from </a:t>
            </a:r>
            <a:r>
              <a:rPr lang="sr-Latn-RS" i="1" dirty="0"/>
              <a:t>loads</a:t>
            </a:r>
            <a:endParaRPr lang="en-US" dirty="0"/>
          </a:p>
          <a:p>
            <a:pPr marL="45720" indent="0">
              <a:buNone/>
            </a:pPr>
            <a:r>
              <a:rPr lang="sr-Latn-RS" i="1" dirty="0"/>
              <a:t>	WHERE id </a:t>
            </a:r>
            <a:r>
              <a:rPr lang="en-US" i="1" dirty="0"/>
              <a:t>&lt; 100</a:t>
            </a:r>
            <a:endParaRPr lang="en-US" dirty="0"/>
          </a:p>
          <a:p>
            <a:pPr marL="45720" indent="0">
              <a:buNone/>
            </a:pPr>
            <a:r>
              <a:rPr lang="sr-Latn-RS" i="1" dirty="0"/>
              <a:t>	</a:t>
            </a:r>
            <a:r>
              <a:rPr lang="en-US" i="1" dirty="0"/>
              <a:t>ORDER BY loads.”</a:t>
            </a:r>
            <a:r>
              <a:rPr lang="en-US" i="1" dirty="0" err="1"/>
              <a:t>shipperId</a:t>
            </a:r>
            <a:r>
              <a:rPr lang="en-US" i="1" dirty="0"/>
              <a:t>”;</a:t>
            </a:r>
            <a:endParaRPr lang="en-US" dirty="0"/>
          </a:p>
          <a:p>
            <a:pPr marL="45720" indent="0" algn="ctr">
              <a:buNone/>
            </a:pPr>
            <a:endParaRPr lang="en-US" sz="2600" dirty="0"/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146265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Sadržaj prezentacije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2800" dirty="0"/>
              <a:t>Obrada upita</a:t>
            </a:r>
          </a:p>
          <a:p>
            <a:r>
              <a:rPr lang="sr-Latn-RS" sz="2800" dirty="0"/>
              <a:t>Obrada upita kod PostgreSQL</a:t>
            </a:r>
            <a:endParaRPr lang="en-US" sz="2800" dirty="0"/>
          </a:p>
          <a:p>
            <a:r>
              <a:rPr lang="en-US" sz="2800" dirty="0"/>
              <a:t>Faze u </a:t>
            </a:r>
            <a:r>
              <a:rPr lang="en-US" sz="2800" dirty="0" err="1"/>
              <a:t>obradi</a:t>
            </a:r>
            <a:r>
              <a:rPr lang="en-US" sz="2800" dirty="0"/>
              <a:t> </a:t>
            </a:r>
            <a:r>
              <a:rPr lang="en-US" sz="2800" dirty="0" err="1"/>
              <a:t>upita</a:t>
            </a:r>
            <a:endParaRPr lang="sr-Latn-RS" sz="2800" dirty="0"/>
          </a:p>
          <a:p>
            <a:r>
              <a:rPr lang="en-US" sz="2800" dirty="0" err="1"/>
              <a:t>Ke</a:t>
            </a:r>
            <a:r>
              <a:rPr lang="sr-Latn-RS" sz="2800" dirty="0"/>
              <a:t>širanje podataka pri obradi upita</a:t>
            </a:r>
          </a:p>
          <a:p>
            <a:r>
              <a:rPr lang="sr-Latn-RS" sz="2800" dirty="0"/>
              <a:t>Realizacija parametrizovanih upita i pripremljinih naredbi</a:t>
            </a:r>
          </a:p>
          <a:p>
            <a:r>
              <a:rPr lang="sr-Latn-RS" sz="2800" dirty="0"/>
              <a:t>Primeri obrade upita</a:t>
            </a: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PRIMER Obrade upita kroz faze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7A7E7-A9C8-419F-9C28-F82B074B3AE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44600"/>
            <a:ext cx="9855199" cy="463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7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PRIMER Obrade upita kroz faze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95413-7961-4C59-B230-05DF027875F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7" y="939800"/>
            <a:ext cx="10270066" cy="515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4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38F019-7692-44C7-9193-17B5CA01129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0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698" y="0"/>
            <a:ext cx="9601200" cy="719667"/>
          </a:xfrm>
        </p:spPr>
        <p:txBody>
          <a:bodyPr/>
          <a:lstStyle/>
          <a:p>
            <a:r>
              <a:rPr lang="sr-Latn-RS" dirty="0"/>
              <a:t>PRIMER Obrade upita kroz faze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AC6E4-DF8F-4E94-99B5-92A9378A9F7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98" y="2295525"/>
            <a:ext cx="8841635" cy="378354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61110D-2350-40BE-8714-E7C6A9F15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33" y="939800"/>
            <a:ext cx="9601200" cy="1464733"/>
          </a:xfrm>
        </p:spPr>
        <p:txBody>
          <a:bodyPr>
            <a:normAutofit/>
          </a:bodyPr>
          <a:lstStyle/>
          <a:p>
            <a:r>
              <a:rPr lang="sr-Latn-RS" sz="2800" dirty="0"/>
              <a:t>Ako upit koji je dat kao primer bude analiziran sa EXPLAIN može se videti rezultat :</a:t>
            </a:r>
          </a:p>
        </p:txBody>
      </p:sp>
    </p:spTree>
    <p:extLst>
      <p:ext uri="{BB962C8B-B14F-4D97-AF65-F5344CB8AC3E}">
        <p14:creationId xmlns:p14="http://schemas.microsoft.com/office/powerpoint/2010/main" val="204458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9C87AB-D960-4812-98B5-E3D8522E429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28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0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D978D8-2BDE-491B-9AD3-DF4ADA77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0"/>
            <a:ext cx="9601200" cy="647701"/>
          </a:xfrm>
        </p:spPr>
        <p:txBody>
          <a:bodyPr>
            <a:normAutofit/>
          </a:bodyPr>
          <a:lstStyle/>
          <a:p>
            <a:pPr algn="ctr"/>
            <a:r>
              <a:rPr lang="sr-Latn-RS" dirty="0"/>
              <a:t>PRIMERI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18FC49-22BA-43F9-869A-C3B0994D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016" y="889000"/>
            <a:ext cx="11104033" cy="2937933"/>
          </a:xfrm>
        </p:spPr>
        <p:txBody>
          <a:bodyPr>
            <a:normAutofit/>
          </a:bodyPr>
          <a:lstStyle/>
          <a:p>
            <a:r>
              <a:rPr lang="en-US" i="1" dirty="0"/>
              <a:t>SELECT </a:t>
            </a:r>
            <a:r>
              <a:rPr lang="en-US" i="1" dirty="0" err="1"/>
              <a:t>user_details.”name</a:t>
            </a:r>
            <a:r>
              <a:rPr lang="en-US" i="1" dirty="0"/>
              <a:t>”, </a:t>
            </a:r>
            <a:r>
              <a:rPr lang="en-US" i="1" dirty="0" err="1"/>
              <a:t>users.”username</a:t>
            </a:r>
            <a:r>
              <a:rPr lang="en-US" i="1" dirty="0"/>
              <a:t>”, </a:t>
            </a:r>
            <a:r>
              <a:rPr lang="en-US" i="1" dirty="0" err="1"/>
              <a:t>organization.”name</a:t>
            </a:r>
            <a:r>
              <a:rPr lang="en-US" i="1" dirty="0"/>
              <a:t>”</a:t>
            </a:r>
            <a:endParaRPr lang="en-US" dirty="0"/>
          </a:p>
          <a:p>
            <a:pPr marL="45720" indent="0">
              <a:buNone/>
            </a:pPr>
            <a:r>
              <a:rPr lang="sr-Latn-RS" i="1" dirty="0"/>
              <a:t>	</a:t>
            </a:r>
            <a:r>
              <a:rPr lang="en-US" i="1" dirty="0"/>
              <a:t>from users</a:t>
            </a:r>
            <a:endParaRPr lang="en-US" dirty="0"/>
          </a:p>
          <a:p>
            <a:pPr marL="45720" indent="0">
              <a:buNone/>
            </a:pPr>
            <a:r>
              <a:rPr lang="sr-Latn-RS" i="1" dirty="0"/>
              <a:t>	</a:t>
            </a:r>
            <a:r>
              <a:rPr lang="en-US" i="1" dirty="0"/>
              <a:t>join </a:t>
            </a:r>
            <a:r>
              <a:rPr lang="en-US" i="1" dirty="0" err="1"/>
              <a:t>user_details</a:t>
            </a:r>
            <a:r>
              <a:rPr lang="en-US" i="1" dirty="0"/>
              <a:t> on ( users.id = user_details.”</a:t>
            </a:r>
            <a:r>
              <a:rPr lang="en-US" i="1" dirty="0" err="1"/>
              <a:t>userId</a:t>
            </a:r>
            <a:r>
              <a:rPr lang="en-US" i="1" dirty="0"/>
              <a:t>” )</a:t>
            </a:r>
            <a:endParaRPr lang="en-US" dirty="0"/>
          </a:p>
          <a:p>
            <a:pPr marL="45720" indent="0">
              <a:buNone/>
            </a:pPr>
            <a:r>
              <a:rPr lang="sr-Latn-RS" i="1" dirty="0"/>
              <a:t>	</a:t>
            </a:r>
            <a:r>
              <a:rPr lang="en-US" i="1" dirty="0"/>
              <a:t>join shippers on ( users.”</a:t>
            </a:r>
            <a:r>
              <a:rPr lang="en-US" i="1" dirty="0" err="1"/>
              <a:t>organizationId</a:t>
            </a:r>
            <a:r>
              <a:rPr lang="en-US" i="1" dirty="0"/>
              <a:t>” = shippers.”</a:t>
            </a:r>
            <a:r>
              <a:rPr lang="en-US" i="1" dirty="0" err="1"/>
              <a:t>organizationId</a:t>
            </a:r>
            <a:r>
              <a:rPr lang="en-US" i="1" dirty="0"/>
              <a:t>”</a:t>
            </a:r>
            <a:endParaRPr lang="en-US" dirty="0"/>
          </a:p>
          <a:p>
            <a:pPr marL="45720" indent="0">
              <a:buNone/>
            </a:pPr>
            <a:r>
              <a:rPr lang="sr-Latn-RS" i="1" dirty="0"/>
              <a:t>	</a:t>
            </a:r>
            <a:r>
              <a:rPr lang="en-US" i="1" dirty="0"/>
              <a:t>join organizations on ( users.”</a:t>
            </a:r>
            <a:r>
              <a:rPr lang="en-US" i="1" dirty="0" err="1"/>
              <a:t>organizationsId</a:t>
            </a:r>
            <a:r>
              <a:rPr lang="en-US" i="1" dirty="0"/>
              <a:t>” = organizations.id ) ;</a:t>
            </a:r>
            <a:endParaRPr lang="en-US" dirty="0"/>
          </a:p>
          <a:p>
            <a:pPr marL="45720" indent="0" algn="ctr">
              <a:buNone/>
            </a:pPr>
            <a:endParaRPr lang="en-US" sz="2600" dirty="0"/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2051853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EA17D3-2FC3-4599-9C50-2BA4DE01B01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19"/>
          <a:stretch/>
        </p:blipFill>
        <p:spPr bwMode="auto">
          <a:xfrm>
            <a:off x="0" y="0"/>
            <a:ext cx="12192000" cy="6299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4868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5F536-2F81-4F7B-8B87-46C2958EA86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666"/>
            <a:ext cx="12192000" cy="623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5C1CEB-7DD4-4222-9256-01CA0392878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8533"/>
            <a:ext cx="6096000" cy="46058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6A91007-CB2A-4D40-8F3E-E06F2362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0"/>
            <a:ext cx="9601200" cy="647701"/>
          </a:xfrm>
        </p:spPr>
        <p:txBody>
          <a:bodyPr>
            <a:normAutofit/>
          </a:bodyPr>
          <a:lstStyle/>
          <a:p>
            <a:pPr algn="ctr"/>
            <a:r>
              <a:rPr lang="sr-Latn-RS" dirty="0"/>
              <a:t>PRIMERI</a:t>
            </a:r>
            <a:r>
              <a:rPr lang="en-US" dirty="0"/>
              <a:t> </a:t>
            </a:r>
            <a:r>
              <a:rPr lang="en-US" dirty="0" err="1"/>
              <a:t>upita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modify table </a:t>
            </a:r>
            <a:r>
              <a:rPr lang="sr-Latn-RS" dirty="0"/>
              <a:t>čvorovima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E2C02-5524-41C0-8863-2372518EE92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388533"/>
            <a:ext cx="5960533" cy="46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77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D978D8-2BDE-491B-9AD3-DF4ADA77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0"/>
            <a:ext cx="9601200" cy="647701"/>
          </a:xfrm>
        </p:spPr>
        <p:txBody>
          <a:bodyPr>
            <a:normAutofit/>
          </a:bodyPr>
          <a:lstStyle/>
          <a:p>
            <a:pPr algn="ctr"/>
            <a:r>
              <a:rPr lang="sr-Latn-RS" dirty="0"/>
              <a:t>PRIMERI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18FC49-22BA-43F9-869A-C3B0994D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016" y="889000"/>
            <a:ext cx="11104033" cy="2937933"/>
          </a:xfrm>
        </p:spPr>
        <p:txBody>
          <a:bodyPr>
            <a:normAutofit/>
          </a:bodyPr>
          <a:lstStyle/>
          <a:p>
            <a:r>
              <a:rPr lang="en-US" sz="2400" i="1" dirty="0"/>
              <a:t>select distinct latitude from locations a </a:t>
            </a:r>
            <a:endParaRPr lang="en-US" sz="2400" dirty="0"/>
          </a:p>
          <a:p>
            <a:r>
              <a:rPr lang="en-US" sz="2400" i="1" dirty="0"/>
              <a:t>	where 3 &gt;= (select count(distinct latitude) from locations b </a:t>
            </a:r>
            <a:endParaRPr lang="en-US" sz="2400" dirty="0"/>
          </a:p>
          <a:p>
            <a:r>
              <a:rPr lang="en-US" sz="2400" i="1" dirty="0"/>
              <a:t>	where </a:t>
            </a:r>
            <a:r>
              <a:rPr lang="en-US" sz="2400" i="1" dirty="0" err="1"/>
              <a:t>a.latitude</a:t>
            </a:r>
            <a:r>
              <a:rPr lang="en-US" sz="2400" i="1" dirty="0"/>
              <a:t> &lt;= </a:t>
            </a:r>
            <a:r>
              <a:rPr lang="en-US" sz="2400" i="1" dirty="0" err="1"/>
              <a:t>b.latitude</a:t>
            </a:r>
            <a:r>
              <a:rPr lang="en-US" sz="2400" i="1" dirty="0"/>
              <a:t>) </a:t>
            </a:r>
            <a:endParaRPr lang="en-US" sz="2400" dirty="0"/>
          </a:p>
          <a:p>
            <a:r>
              <a:rPr lang="en-US" sz="2400" i="1" dirty="0"/>
              <a:t>	order by </a:t>
            </a:r>
            <a:r>
              <a:rPr lang="en-US" sz="2400" i="1" dirty="0" err="1"/>
              <a:t>a.latitude</a:t>
            </a:r>
            <a:r>
              <a:rPr lang="en-US" sz="2400" i="1" dirty="0"/>
              <a:t> desc;</a:t>
            </a:r>
            <a:endParaRPr lang="en-US" sz="2400" dirty="0"/>
          </a:p>
          <a:p>
            <a:pPr marL="45720" indent="0" algn="ctr">
              <a:buNone/>
            </a:pPr>
            <a:endParaRPr lang="en-US" sz="2600" dirty="0"/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1028092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876300"/>
          </a:xfrm>
        </p:spPr>
        <p:txBody>
          <a:bodyPr/>
          <a:lstStyle/>
          <a:p>
            <a:r>
              <a:rPr lang="sr-Latn-RS" dirty="0"/>
              <a:t>Obrada upita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803400"/>
            <a:ext cx="9601200" cy="4114800"/>
          </a:xfrm>
        </p:spPr>
        <p:txBody>
          <a:bodyPr>
            <a:normAutofit/>
          </a:bodyPr>
          <a:lstStyle/>
          <a:p>
            <a:r>
              <a:rPr lang="sr-Latn-RS" sz="2800" dirty="0"/>
              <a:t>Kompajliranje i izvršavanje upita</a:t>
            </a:r>
          </a:p>
          <a:p>
            <a:r>
              <a:rPr lang="sr-Latn-RS" sz="2800" dirty="0"/>
              <a:t>Na najvišem nivou sastoji se od faze prevođenja i izvršenja</a:t>
            </a:r>
          </a:p>
          <a:p>
            <a:r>
              <a:rPr lang="sr-Latn-RS" sz="2800" dirty="0"/>
              <a:t>Najčešće se prikazuje podeljena u 3 faze :</a:t>
            </a:r>
          </a:p>
          <a:p>
            <a:pPr lvl="1"/>
            <a:r>
              <a:rPr lang="sr-Latn-RS" sz="2600" dirty="0"/>
              <a:t>Parsiranje i prevođenje</a:t>
            </a:r>
          </a:p>
          <a:p>
            <a:pPr lvl="1"/>
            <a:r>
              <a:rPr lang="sr-Latn-RS" sz="2600" dirty="0"/>
              <a:t>Optimizacija</a:t>
            </a:r>
          </a:p>
          <a:p>
            <a:pPr lvl="1"/>
            <a:r>
              <a:rPr lang="sr-Latn-RS" sz="2600" dirty="0"/>
              <a:t>Izvršenje</a:t>
            </a:r>
          </a:p>
          <a:p>
            <a:r>
              <a:rPr lang="sr-Latn-RS" sz="2800" dirty="0"/>
              <a:t>Prva faza – sintaksna i semantička provera</a:t>
            </a:r>
          </a:p>
          <a:p>
            <a:endParaRPr lang="sr-Latn-RS" sz="2800" dirty="0"/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213264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B7828-1B7B-4963-8C8C-F8D15768FBE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37067"/>
            <a:ext cx="9550400" cy="40132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202453-BE8A-41AE-8AA6-AF1050EB0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284" y="4250267"/>
            <a:ext cx="10805584" cy="1896533"/>
          </a:xfrm>
        </p:spPr>
        <p:txBody>
          <a:bodyPr>
            <a:normAutofit/>
          </a:bodyPr>
          <a:lstStyle/>
          <a:p>
            <a:endParaRPr lang="sr-Latn-RS" i="1" dirty="0"/>
          </a:p>
          <a:p>
            <a:r>
              <a:rPr lang="sr-Latn-RS" dirty="0"/>
              <a:t>Kreiran subplan</a:t>
            </a:r>
          </a:p>
          <a:p>
            <a:r>
              <a:rPr lang="sr-Latn-RS" i="1" dirty="0"/>
              <a:t>Unique </a:t>
            </a:r>
            <a:r>
              <a:rPr lang="sr-Latn-RS" dirty="0"/>
              <a:t>čvor zbog distinct klauzule</a:t>
            </a:r>
            <a:endParaRPr lang="en-US" dirty="0"/>
          </a:p>
          <a:p>
            <a:pPr marL="45720" indent="0" algn="ctr">
              <a:buNone/>
            </a:pPr>
            <a:endParaRPr lang="en-US" sz="2600" dirty="0"/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4190682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D978D8-2BDE-491B-9AD3-DF4ADA77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0"/>
            <a:ext cx="9601200" cy="647701"/>
          </a:xfrm>
        </p:spPr>
        <p:txBody>
          <a:bodyPr>
            <a:normAutofit/>
          </a:bodyPr>
          <a:lstStyle/>
          <a:p>
            <a:pPr algn="ctr"/>
            <a:r>
              <a:rPr lang="sr-Latn-RS" dirty="0"/>
              <a:t>PRIMERI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18FC49-22BA-43F9-869A-C3B0994D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016" y="889000"/>
            <a:ext cx="11104033" cy="2294467"/>
          </a:xfrm>
        </p:spPr>
        <p:txBody>
          <a:bodyPr>
            <a:normAutofit/>
          </a:bodyPr>
          <a:lstStyle/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Select users.”</a:t>
            </a:r>
            <a:r>
              <a:rPr lang="en-US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organizationId</a:t>
            </a:r>
            <a:r>
              <a:rPr lang="en-US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”, count(user.”</a:t>
            </a:r>
            <a:r>
              <a:rPr lang="en-US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organizationsId</a:t>
            </a:r>
            <a:r>
              <a:rPr lang="en-US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”) from users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		GROUP BY users.”</a:t>
            </a:r>
            <a:r>
              <a:rPr lang="en-US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organizationId</a:t>
            </a:r>
            <a:r>
              <a:rPr lang="en-US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”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		HAVING count (users.”</a:t>
            </a:r>
            <a:r>
              <a:rPr lang="en-US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organizationId</a:t>
            </a:r>
            <a:r>
              <a:rPr lang="en-US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”) &gt; 1</a:t>
            </a:r>
            <a:endParaRPr lang="sr-Latn-RS" i="1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600200" lvl="6" indent="0" algn="just">
              <a:lnSpc>
                <a:spcPct val="130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r-Latn-RS" sz="20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ORDER BY count </a:t>
            </a:r>
            <a:r>
              <a:rPr lang="en-US" sz="20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(users.”</a:t>
            </a:r>
            <a:r>
              <a:rPr lang="en-US" sz="200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organizationId</a:t>
            </a:r>
            <a:r>
              <a:rPr lang="en-US" sz="20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”</a:t>
            </a:r>
            <a:r>
              <a:rPr lang="sr-Latn-RS" sz="20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 DECS;</a:t>
            </a:r>
          </a:p>
          <a:p>
            <a:pPr marL="1600200" lvl="6" indent="0" algn="just">
              <a:lnSpc>
                <a:spcPct val="130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" indent="0" algn="ctr">
              <a:buNone/>
            </a:pPr>
            <a:endParaRPr lang="en-US" sz="2600" dirty="0"/>
          </a:p>
          <a:p>
            <a:pPr marL="45720" indent="0">
              <a:buNone/>
            </a:pPr>
            <a:endParaRPr lang="sr-Latn-RS" sz="2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F4B255-6520-4DD1-9C0B-3ACA9C933FC6}"/>
              </a:ext>
            </a:extLst>
          </p:cNvPr>
          <p:cNvSpPr txBox="1">
            <a:spLocks/>
          </p:cNvSpPr>
          <p:nvPr/>
        </p:nvSpPr>
        <p:spPr>
          <a:xfrm>
            <a:off x="0" y="2912534"/>
            <a:ext cx="10805584" cy="1896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i="1" dirty="0"/>
          </a:p>
          <a:p>
            <a:r>
              <a:rPr lang="sr-Latn-RS" dirty="0"/>
              <a:t>Primer </a:t>
            </a:r>
            <a:r>
              <a:rPr lang="sr-Latn-RS" b="1" i="1" dirty="0"/>
              <a:t>paralelnog </a:t>
            </a:r>
            <a:r>
              <a:rPr lang="sr-Latn-RS" dirty="0"/>
              <a:t>upita</a:t>
            </a:r>
            <a:endParaRPr lang="en-US" dirty="0"/>
          </a:p>
          <a:p>
            <a:pPr marL="45720" indent="0" algn="ctr">
              <a:buFont typeface="Arial" pitchFamily="34" charset="0"/>
              <a:buNone/>
            </a:pPr>
            <a:endParaRPr lang="en-US" sz="2600" dirty="0"/>
          </a:p>
          <a:p>
            <a:pPr marL="45720" indent="0">
              <a:buFont typeface="Arial" pitchFamily="34" charset="0"/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305850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202453-BE8A-41AE-8AA6-AF1050EB0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284" y="4250267"/>
            <a:ext cx="10805584" cy="1896533"/>
          </a:xfrm>
        </p:spPr>
        <p:txBody>
          <a:bodyPr>
            <a:normAutofit/>
          </a:bodyPr>
          <a:lstStyle/>
          <a:p>
            <a:endParaRPr lang="sr-Latn-RS" i="1" dirty="0"/>
          </a:p>
          <a:p>
            <a:r>
              <a:rPr lang="sr-Latn-RS" i="1" dirty="0"/>
              <a:t>GatherMerge </a:t>
            </a:r>
            <a:r>
              <a:rPr lang="sr-Latn-RS" dirty="0"/>
              <a:t>čvor zbog paralelnog izvršavnja</a:t>
            </a:r>
            <a:endParaRPr lang="en-US" dirty="0"/>
          </a:p>
          <a:p>
            <a:pPr marL="45720" indent="0" algn="ctr">
              <a:buNone/>
            </a:pPr>
            <a:endParaRPr lang="en-US" sz="2600" dirty="0"/>
          </a:p>
          <a:p>
            <a:pPr marL="45720" indent="0">
              <a:buNone/>
            </a:pPr>
            <a:endParaRPr lang="sr-Latn-R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35952-B9D2-43DE-93CA-2E7B4319E38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50" r="-641"/>
          <a:stretch/>
        </p:blipFill>
        <p:spPr bwMode="auto">
          <a:xfrm>
            <a:off x="150284" y="524934"/>
            <a:ext cx="11330516" cy="37253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04157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202453-BE8A-41AE-8AA6-AF1050EB0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284" y="4250267"/>
            <a:ext cx="10805584" cy="1896533"/>
          </a:xfrm>
        </p:spPr>
        <p:txBody>
          <a:bodyPr>
            <a:normAutofit/>
          </a:bodyPr>
          <a:lstStyle/>
          <a:p>
            <a:endParaRPr lang="sr-Latn-RS" i="1" dirty="0"/>
          </a:p>
          <a:p>
            <a:r>
              <a:rPr lang="sr-Latn-RS" i="1" dirty="0"/>
              <a:t>GatherMerge </a:t>
            </a:r>
            <a:r>
              <a:rPr lang="sr-Latn-RS" dirty="0"/>
              <a:t>i </a:t>
            </a:r>
            <a:r>
              <a:rPr lang="sr-Latn-RS" i="1" dirty="0"/>
              <a:t>Aggregate </a:t>
            </a:r>
            <a:r>
              <a:rPr lang="sr-Latn-RS" dirty="0"/>
              <a:t>čvorovi</a:t>
            </a:r>
            <a:endParaRPr lang="en-US" dirty="0"/>
          </a:p>
          <a:p>
            <a:pPr marL="45720" indent="0" algn="ctr">
              <a:buNone/>
            </a:pPr>
            <a:endParaRPr lang="en-US" sz="2600" dirty="0"/>
          </a:p>
          <a:p>
            <a:pPr marL="45720" indent="0">
              <a:buNone/>
            </a:pPr>
            <a:endParaRPr lang="sr-Latn-R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BE81D2-56DC-4C50-AE9C-6E0FAFA959F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7" y="711199"/>
            <a:ext cx="4215130" cy="3539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C0A04-0521-45CF-B6F8-F3F11DB0C85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912" y="711199"/>
            <a:ext cx="4715087" cy="416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60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0" y="165099"/>
            <a:ext cx="9601200" cy="901701"/>
          </a:xfrm>
        </p:spPr>
        <p:txBody>
          <a:bodyPr>
            <a:normAutofit/>
          </a:bodyPr>
          <a:lstStyle/>
          <a:p>
            <a:pPr algn="ctr"/>
            <a:r>
              <a:rPr lang="sr-Latn-RS" dirty="0"/>
              <a:t>PRIMER Keširanje podataka pri obradi upita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699" y="1295400"/>
            <a:ext cx="11104033" cy="1837267"/>
          </a:xfrm>
        </p:spPr>
        <p:txBody>
          <a:bodyPr>
            <a:normAutofit/>
          </a:bodyPr>
          <a:lstStyle/>
          <a:p>
            <a:r>
              <a:rPr lang="sr-Latn-RS" sz="2600" i="1" dirty="0"/>
              <a:t>Upit : </a:t>
            </a:r>
            <a:r>
              <a:rPr lang="en-US" sz="2600" i="1" dirty="0"/>
              <a:t>select * from loads order by id limit 10;</a:t>
            </a:r>
            <a:endParaRPr lang="sr-Latn-RS" sz="2600" i="1" dirty="0"/>
          </a:p>
          <a:p>
            <a:r>
              <a:rPr lang="sr-Latn-RS" sz="2600" dirty="0"/>
              <a:t>Dodaju se parametri za analiziranje statistike, vremana izvršenja, koriščenju keš memorije : explain (analyze, buffers) </a:t>
            </a:r>
            <a:r>
              <a:rPr lang="en-US" sz="2600" i="1" dirty="0"/>
              <a:t>select * from loads order by id limit 10;</a:t>
            </a:r>
            <a:endParaRPr lang="sr-Latn-RS" sz="2600" i="1" dirty="0"/>
          </a:p>
          <a:p>
            <a:endParaRPr lang="en-US" sz="2600" dirty="0"/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227978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C98209-6C19-4CEE-9C84-4FE8853D95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66" y="169333"/>
            <a:ext cx="10168467" cy="52220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24F0C2-3E69-4522-98B3-2074AB353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393267"/>
            <a:ext cx="12192000" cy="146473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sr-Latn-RS" sz="2800" dirty="0"/>
              <a:t>Shared read – podatak pročitan sa diska</a:t>
            </a:r>
          </a:p>
        </p:txBody>
      </p:sp>
    </p:spTree>
    <p:extLst>
      <p:ext uri="{BB962C8B-B14F-4D97-AF65-F5344CB8AC3E}">
        <p14:creationId xmlns:p14="http://schemas.microsoft.com/office/powerpoint/2010/main" val="421328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24F0C2-3E69-4522-98B3-2074AB353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1906"/>
            <a:ext cx="12192000" cy="726227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sr-Latn-RS" sz="2400" dirty="0"/>
              <a:t>Ako se isti upit pokrene opet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AECDA-71AC-4B52-A782-D2E28CB70C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68" y="365019"/>
            <a:ext cx="11260666" cy="54017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3E00A0-EB6F-4116-9870-4B8AC65501EA}"/>
              </a:ext>
            </a:extLst>
          </p:cNvPr>
          <p:cNvSpPr txBox="1">
            <a:spLocks/>
          </p:cNvSpPr>
          <p:nvPr/>
        </p:nvSpPr>
        <p:spPr>
          <a:xfrm>
            <a:off x="0" y="5766754"/>
            <a:ext cx="12192000" cy="726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sr-Latn-RS" sz="2400" dirty="0"/>
              <a:t>Shared hit – podatak pročitan iz keš memorije</a:t>
            </a:r>
          </a:p>
        </p:txBody>
      </p:sp>
    </p:spTree>
    <p:extLst>
      <p:ext uri="{BB962C8B-B14F-4D97-AF65-F5344CB8AC3E}">
        <p14:creationId xmlns:p14="http://schemas.microsoft.com/office/powerpoint/2010/main" val="245103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D978D8-2BDE-491B-9AD3-DF4ADA77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0"/>
            <a:ext cx="9601200" cy="647701"/>
          </a:xfrm>
        </p:spPr>
        <p:txBody>
          <a:bodyPr>
            <a:normAutofit/>
          </a:bodyPr>
          <a:lstStyle/>
          <a:p>
            <a:pPr algn="ctr"/>
            <a:r>
              <a:rPr lang="sr-Latn-RS" dirty="0"/>
              <a:t>PRIMER sa sekvencijalnim skeniranjem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18FC49-22BA-43F9-869A-C3B0994D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016" y="889000"/>
            <a:ext cx="11104033" cy="4072467"/>
          </a:xfrm>
        </p:spPr>
        <p:txBody>
          <a:bodyPr>
            <a:normAutofit/>
          </a:bodyPr>
          <a:lstStyle/>
          <a:p>
            <a:r>
              <a:rPr lang="sr-Latn-RS" sz="2600" dirty="0"/>
              <a:t>Sekvencijalno skeniranje tabele sa velikom količinom podataka predstavlja problem </a:t>
            </a:r>
          </a:p>
          <a:p>
            <a:r>
              <a:rPr lang="sr-Latn-RS" sz="2600" dirty="0"/>
              <a:t>Jedno skeniranje može da prebriše celu keš memoriju </a:t>
            </a:r>
          </a:p>
          <a:p>
            <a:r>
              <a:rPr lang="sr-Latn-RS" sz="2600" dirty="0"/>
              <a:t>Koristi se drugačiji mehanizam – niz bafera koji čine „prsten“ veličine 256KB</a:t>
            </a:r>
          </a:p>
          <a:p>
            <a:endParaRPr lang="en-US" sz="2600" dirty="0"/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364847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D978D8-2BDE-491B-9AD3-DF4ADA77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0"/>
            <a:ext cx="9601200" cy="647701"/>
          </a:xfrm>
        </p:spPr>
        <p:txBody>
          <a:bodyPr>
            <a:normAutofit fontScale="90000"/>
          </a:bodyPr>
          <a:lstStyle/>
          <a:p>
            <a:pPr algn="ctr"/>
            <a:r>
              <a:rPr lang="sr-Latn-RS" dirty="0"/>
              <a:t>PRIMER sa sekvencijalnim skeniranjem – upit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EE073-2260-4F86-BBF4-723407A4AF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616585"/>
            <a:ext cx="11870267" cy="5581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32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D978D8-2BDE-491B-9AD3-DF4ADA77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108055"/>
            <a:ext cx="9601200" cy="647701"/>
          </a:xfrm>
        </p:spPr>
        <p:txBody>
          <a:bodyPr>
            <a:noAutofit/>
          </a:bodyPr>
          <a:lstStyle/>
          <a:p>
            <a:pPr algn="ctr"/>
            <a:r>
              <a:rPr lang="sr-Latn-RS" sz="2400" dirty="0"/>
              <a:t>PRIMER sa sekvencijalnim skeniranjem – upit izvršen po 2. put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FC6F0-B9FE-461D-BC16-9F00E95DE81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6556"/>
            <a:ext cx="12192000" cy="5458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830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876300"/>
          </a:xfrm>
        </p:spPr>
        <p:txBody>
          <a:bodyPr/>
          <a:lstStyle/>
          <a:p>
            <a:r>
              <a:rPr lang="sr-Latn-RS" dirty="0"/>
              <a:t>Obrada upita – 2.deo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4" y="1803400"/>
            <a:ext cx="5096934" cy="4114800"/>
          </a:xfrm>
        </p:spPr>
        <p:txBody>
          <a:bodyPr>
            <a:normAutofit/>
          </a:bodyPr>
          <a:lstStyle/>
          <a:p>
            <a:r>
              <a:rPr lang="sr-Latn-RS" sz="2800" dirty="0"/>
              <a:t>2. faza – biranje najoptimalnije puta izvršenja i kreiranje plana</a:t>
            </a:r>
          </a:p>
          <a:p>
            <a:r>
              <a:rPr lang="sr-Latn-RS" sz="2800" dirty="0"/>
              <a:t>3. faza – plan se obrađuje i izvršava</a:t>
            </a:r>
          </a:p>
        </p:txBody>
      </p:sp>
      <p:pic>
        <p:nvPicPr>
          <p:cNvPr id="4" name="Picture 3" descr="Query Processing in DBMS">
            <a:extLst>
              <a:ext uri="{FF2B5EF4-FFF2-40B4-BE49-F238E27FC236}">
                <a16:creationId xmlns:a16="http://schemas.microsoft.com/office/drawing/2014/main" id="{940F0EBC-9142-4450-B777-87A78F8ECBD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7999"/>
            <a:ext cx="5547148" cy="5249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950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876300"/>
          </a:xfrm>
        </p:spPr>
        <p:txBody>
          <a:bodyPr/>
          <a:lstStyle/>
          <a:p>
            <a:r>
              <a:rPr lang="sr-Latn-RS" dirty="0"/>
              <a:t>Zaključak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257300"/>
            <a:ext cx="9601200" cy="48895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sr-Latn-RS" sz="2800" dirty="0"/>
              <a:t>Obrada upita je jedan od najvažnijih koncepata rada sa bazom podataka</a:t>
            </a:r>
          </a:p>
          <a:p>
            <a:pPr marL="45720" indent="0">
              <a:buNone/>
            </a:pPr>
            <a:r>
              <a:rPr lang="sr-Latn-RS" sz="2800" dirty="0"/>
              <a:t>Komplikovan je, zavisi od mnogo faktora i u njemu učestvuju kompleksni podsistemi</a:t>
            </a:r>
          </a:p>
          <a:p>
            <a:pPr marL="45720" indent="0">
              <a:buNone/>
            </a:pPr>
            <a:r>
              <a:rPr lang="sr-Latn-RS" sz="2800" dirty="0"/>
              <a:t>Bitno je shvatiti ga zbog bolje kontrole nad bazom, lakšeg otkrivanja grešaka, optimizacije</a:t>
            </a:r>
          </a:p>
          <a:p>
            <a:pPr marL="45720" indent="0">
              <a:buNone/>
            </a:pPr>
            <a:r>
              <a:rPr lang="sr-Latn-RS" sz="2800" dirty="0"/>
              <a:t>PostgreSQL ima dostupne alate koji pomažu pri analizi obrade upita</a:t>
            </a:r>
          </a:p>
        </p:txBody>
      </p:sp>
    </p:spTree>
    <p:extLst>
      <p:ext uri="{BB962C8B-B14F-4D97-AF65-F5344CB8AC3E}">
        <p14:creationId xmlns:p14="http://schemas.microsoft.com/office/powerpoint/2010/main" val="298140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421857"/>
            <a:ext cx="9601200" cy="1143000"/>
          </a:xfrm>
        </p:spPr>
        <p:txBody>
          <a:bodyPr>
            <a:normAutofit/>
          </a:bodyPr>
          <a:lstStyle/>
          <a:p>
            <a:r>
              <a:rPr lang="sr-Latn-RS" sz="6000" dirty="0"/>
              <a:t>HVALA NA Pažnji 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10777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obrada upita kod postgresql-a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181100"/>
            <a:ext cx="9601200" cy="4737100"/>
          </a:xfrm>
        </p:spPr>
        <p:txBody>
          <a:bodyPr>
            <a:normAutofit/>
          </a:bodyPr>
          <a:lstStyle/>
          <a:p>
            <a:pPr marL="560070" indent="-514350">
              <a:buFont typeface="+mj-lt"/>
              <a:buAutoNum type="arabicPeriod"/>
            </a:pPr>
            <a:r>
              <a:rPr lang="sr-Latn-RS" sz="3200" dirty="0"/>
              <a:t>Uspostavljanje veze između apikacije i servera i slanje upita</a:t>
            </a:r>
          </a:p>
          <a:p>
            <a:pPr marL="560070" indent="-514350">
              <a:buFont typeface="+mj-lt"/>
              <a:buAutoNum type="arabicPeriod"/>
            </a:pPr>
            <a:r>
              <a:rPr lang="sr-Latn-RS" sz="3200" dirty="0"/>
              <a:t>Parsiranje upita</a:t>
            </a:r>
          </a:p>
          <a:p>
            <a:pPr marL="560070" indent="-514350">
              <a:buFont typeface="+mj-lt"/>
              <a:buAutoNum type="arabicPeriod"/>
            </a:pPr>
            <a:r>
              <a:rPr lang="sr-Latn-RS" sz="3200" dirty="0"/>
              <a:t>Prerađivanje upita</a:t>
            </a:r>
          </a:p>
          <a:p>
            <a:pPr marL="560070" indent="-514350">
              <a:buFont typeface="+mj-lt"/>
              <a:buAutoNum type="arabicPeriod"/>
            </a:pPr>
            <a:r>
              <a:rPr lang="sr-Latn-RS" sz="3200" dirty="0"/>
              <a:t>Kreiranje plana izvršenja </a:t>
            </a:r>
          </a:p>
          <a:p>
            <a:pPr marL="560070" indent="-514350">
              <a:buFont typeface="+mj-lt"/>
              <a:buAutoNum type="arabicPeriod"/>
            </a:pPr>
            <a:r>
              <a:rPr lang="sr-Latn-RS" sz="3200" dirty="0"/>
              <a:t>Izvršenje upita</a:t>
            </a:r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177323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7" y="63500"/>
            <a:ext cx="10354733" cy="876300"/>
          </a:xfrm>
        </p:spPr>
        <p:txBody>
          <a:bodyPr>
            <a:normAutofit fontScale="90000"/>
          </a:bodyPr>
          <a:lstStyle/>
          <a:p>
            <a:pPr marL="45720" algn="ctr"/>
            <a:r>
              <a:rPr lang="sr-Latn-RS" sz="3200" dirty="0"/>
              <a:t>Uspostavljanje veze između apikacije i servera i slanje upita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962" y="321733"/>
            <a:ext cx="6333066" cy="5977467"/>
          </a:xfrm>
        </p:spPr>
        <p:txBody>
          <a:bodyPr>
            <a:normAutofit fontScale="92500"/>
          </a:bodyPr>
          <a:lstStyle/>
          <a:p>
            <a:pPr marL="45720" indent="0">
              <a:buNone/>
            </a:pPr>
            <a:endParaRPr lang="sr-Latn-R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sr-Latn-RS" sz="2800" dirty="0"/>
              <a:t> Model klijent server arhitekture – </a:t>
            </a:r>
            <a:r>
              <a:rPr lang="sr-Latn-RS" sz="2800" i="1" dirty="0"/>
              <a:t>proces po korisniku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2800" dirty="0"/>
              <a:t> Jedan serverski po jednom klijentskom procesu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2800" dirty="0"/>
              <a:t>Glavni proces (postgres) kreira sve ostale na serveru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2800" dirty="0"/>
              <a:t> Klijentski proces : bilo koji program koji implementira PostgreSQL protokol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sr-Latn-RS" sz="2800" dirty="0"/>
              <a:t>Kada se uspostavi konekcija šalje se upit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2800" dirty="0"/>
              <a:t>Upit se prenosi pomoću običnog teksta(plain text)</a:t>
            </a:r>
          </a:p>
          <a:p>
            <a:pPr marL="45720" indent="0">
              <a:buNone/>
            </a:pPr>
            <a:endParaRPr lang="sr-Latn-R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66C7D-8F09-4AEC-8281-72E0AA8C6C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028" y="1334822"/>
            <a:ext cx="5287010" cy="418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5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PARsiranje upita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541867"/>
            <a:ext cx="9601200" cy="545253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sr-Latn-RS" sz="2800" dirty="0"/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2800" dirty="0"/>
              <a:t> Provera se sintaksa upita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2800" dirty="0"/>
              <a:t> Ako je sintaksa ispravna kreira se </a:t>
            </a:r>
            <a:r>
              <a:rPr lang="sr-Latn-RS" sz="2800" i="1" dirty="0"/>
              <a:t>stablo parsiranja – parse tree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2800" dirty="0"/>
              <a:t> Ako sintaksa nije ispravna vraća se pronađena greška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2800" dirty="0"/>
              <a:t>U parsiranju učestvuju dve komponente : parser i lexer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2800" dirty="0"/>
              <a:t>Lexer pronalazi ključne reči i identifikatora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2800" dirty="0"/>
              <a:t>Parser se sastoji od seta gramatičkih pravila i pokreće akcije kada se pravilo pronađe</a:t>
            </a:r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417647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Analiza Upita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181100"/>
            <a:ext cx="9601200" cy="47371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Naziva se još i transformacija upita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Proverava se semantička ispravnost upita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Pristupa se sistemskim katalozima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Izvlače se informacije o tome kojoj tabeli i kolonama se pristupa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Kao izlaz se generiše </a:t>
            </a:r>
            <a:r>
              <a:rPr lang="sr-Latn-RS" sz="2800" i="1" dirty="0"/>
              <a:t>stablo upita – query tree</a:t>
            </a: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177666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Prerađivanje upita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181100"/>
            <a:ext cx="9601200" cy="47371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Naziva se još i prepisivanje upita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Upit se prerađuje na osnovu definisanih pogleda - views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Postgres ima sistem pravila (rule system) za definisanje pogleda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Izlaz – stablo upita</a:t>
            </a:r>
          </a:p>
        </p:txBody>
      </p:sp>
    </p:spTree>
    <p:extLst>
      <p:ext uri="{BB962C8B-B14F-4D97-AF65-F5344CB8AC3E}">
        <p14:creationId xmlns:p14="http://schemas.microsoft.com/office/powerpoint/2010/main" val="33676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10426</TotalTime>
  <Words>1181</Words>
  <Application>Microsoft Office PowerPoint</Application>
  <PresentationFormat>Widescreen</PresentationFormat>
  <Paragraphs>205</Paragraphs>
  <Slides>41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Cambria</vt:lpstr>
      <vt:lpstr>Courier New</vt:lpstr>
      <vt:lpstr>Wingdings</vt:lpstr>
      <vt:lpstr>Red Line Business 16x9</vt:lpstr>
      <vt:lpstr>Obrada upita kod postgresql-a</vt:lpstr>
      <vt:lpstr>Sadržaj prezentacije</vt:lpstr>
      <vt:lpstr>Obrada upita</vt:lpstr>
      <vt:lpstr>Obrada upita – 2.deo</vt:lpstr>
      <vt:lpstr>obrada upita kod postgresql-a</vt:lpstr>
      <vt:lpstr>Uspostavljanje veze između apikacije i servera i slanje upita</vt:lpstr>
      <vt:lpstr>PARsiranje upita</vt:lpstr>
      <vt:lpstr>Analiza Upita</vt:lpstr>
      <vt:lpstr>Prerađivanje upita</vt:lpstr>
      <vt:lpstr>Planiranje izvršenja upita</vt:lpstr>
      <vt:lpstr>izvršenjE upita</vt:lpstr>
      <vt:lpstr>izvršenjE upita – 2.deo</vt:lpstr>
      <vt:lpstr>Keširanje podataka pri obradi upita</vt:lpstr>
      <vt:lpstr>Keširanje podataka pri obradi upita – organizacija memorije</vt:lpstr>
      <vt:lpstr>Obrada parametrizovanih upita i pripremljenih naredbi</vt:lpstr>
      <vt:lpstr>Obrada parametrizovanih upita i pripremljenih naredbi</vt:lpstr>
      <vt:lpstr>PRIMER parametrizovani upit – prvih 5 izvršenja</vt:lpstr>
      <vt:lpstr>PRIMER parametrizovani upit – prvih 6. izvršenje</vt:lpstr>
      <vt:lpstr>PRIMERI</vt:lpstr>
      <vt:lpstr>PRIMER Obrade upita kroz faze</vt:lpstr>
      <vt:lpstr>PRIMER Obrade upita kroz faze</vt:lpstr>
      <vt:lpstr>PowerPoint Presentation</vt:lpstr>
      <vt:lpstr>PRIMER Obrade upita kroz faze</vt:lpstr>
      <vt:lpstr>PowerPoint Presentation</vt:lpstr>
      <vt:lpstr>PRIMERI</vt:lpstr>
      <vt:lpstr>PowerPoint Presentation</vt:lpstr>
      <vt:lpstr>PowerPoint Presentation</vt:lpstr>
      <vt:lpstr>PRIMERI upita sa modify table čvorovima</vt:lpstr>
      <vt:lpstr>PRIMERI</vt:lpstr>
      <vt:lpstr>PowerPoint Presentation</vt:lpstr>
      <vt:lpstr>PRIMERI</vt:lpstr>
      <vt:lpstr>PowerPoint Presentation</vt:lpstr>
      <vt:lpstr>PowerPoint Presentation</vt:lpstr>
      <vt:lpstr>PRIMER Keširanje podataka pri obradi upita</vt:lpstr>
      <vt:lpstr>PowerPoint Presentation</vt:lpstr>
      <vt:lpstr>PowerPoint Presentation</vt:lpstr>
      <vt:lpstr>PRIMER sa sekvencijalnim skeniranjem</vt:lpstr>
      <vt:lpstr>PRIMER sa sekvencijalnim skeniranjem – upit</vt:lpstr>
      <vt:lpstr>PRIMER sa sekvencijalnim skeniranjem – upit izvršen po 2. put</vt:lpstr>
      <vt:lpstr>Zaključak</vt:lpstr>
      <vt:lpstr>HVALA NA Pažnji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Mobilna hibridna aplikacija kao poslovni vodič</dc:title>
  <dc:creator>Stefan Zivic</dc:creator>
  <cp:lastModifiedBy>Stefan Zivic</cp:lastModifiedBy>
  <cp:revision>166</cp:revision>
  <dcterms:created xsi:type="dcterms:W3CDTF">2017-07-15T22:33:51Z</dcterms:created>
  <dcterms:modified xsi:type="dcterms:W3CDTF">2021-04-14T20:16:59Z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